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6BA421-7A0D-A955-A4E6-119FD549967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BA196CA-3A73-5786-9F4F-30C1AFBCE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3594E7A-B8F0-B6CC-3DEF-D7B571AC5172}"/>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2E88C049-FF98-7852-4F97-9D633B9F60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CED569-E073-504F-D7D3-34AFB7953EC1}"/>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121593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31E6D-203D-611B-7F5A-A048418F8D7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3F90955-2EB0-4019-7153-A404AD0473A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86D4C3-4717-17B3-94DD-06ABFA398EC6}"/>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668A5815-3247-43CF-5F7E-5BA72BA83F8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063B7D8-643F-72AC-6A3A-8944913E06FF}"/>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113416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30C3BA5-A33D-7288-D2B3-451EC46ED0D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78BC928-E318-922F-5988-DE5B4B68FE0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E427A7-3FC1-D2C3-A028-D2343DCBD81A}"/>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BEBB1DB8-F77F-6990-F849-E00644E199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582E8F-7017-4833-E293-51CDD377F39F}"/>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305533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EDDFA-AB8D-2889-5D0A-3D49694F0FA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1391C88-68A1-C0F5-D4A9-0E4E3F8CB61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61FA6F-D9E4-67C8-E482-1130F6F93EEB}"/>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9795D56F-20C5-A2C4-43DA-33828C45E7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3796935-778E-A00F-D5DA-711638CE9DB6}"/>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108089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C219A4-491B-685B-C3B4-90EF488E210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5C5DA6A-C9AB-2D49-A8E0-A790E00EA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5F34BE4-198E-491D-E5C6-98A67C8E054F}"/>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02795D7-8533-EC78-4A71-15B04A54FA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A90C3F-1DAB-8818-EBEE-A8E4EA7169B4}"/>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211355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626A6-FA38-3710-CEF7-ACDD272B764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09C2ADF-988D-9E3D-319B-ECF53567DDA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C2319B7-0758-10A5-AA4C-18D09FEC47E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2804013-F936-AB53-0496-58AAC0476283}"/>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63D4B45-939B-95C4-113F-95322F09668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5CA4023-B25B-F8A4-25D6-1436FEA1CB73}"/>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342634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E88DE-BE69-88C9-3345-36BAEF66119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B3C9A8B-B5D1-0DA9-682C-2F3C51D3A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5BCC58B-E0A8-CFEB-8A2F-F5E7F548D28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8BF90AB-F467-E03C-55E7-59EA7448F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21A9E5A-E78D-51C9-3DFE-FA73448E6FD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0DF249E-0EF9-08A4-AA8C-8E0CB6494A0B}"/>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8" name="Zástupný symbol pro zápatí 7">
            <a:extLst>
              <a:ext uri="{FF2B5EF4-FFF2-40B4-BE49-F238E27FC236}">
                <a16:creationId xmlns:a16="http://schemas.microsoft.com/office/drawing/2014/main" id="{DFA780BB-89E4-09DD-F621-60596443D47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21E6403-25BC-3314-B703-4F1F8EAB6CE8}"/>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427543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ADC330-E4E3-2B4B-74FF-680AE32B154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E9875AC-9406-E18A-029D-8D74659237C3}"/>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4" name="Zástupný symbol pro zápatí 3">
            <a:extLst>
              <a:ext uri="{FF2B5EF4-FFF2-40B4-BE49-F238E27FC236}">
                <a16:creationId xmlns:a16="http://schemas.microsoft.com/office/drawing/2014/main" id="{3B5F8085-201A-6446-AFFE-E1EF6F65F58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1325417-D895-B20B-6AE4-14BC5F5E435B}"/>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246299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41E39E-13AF-F9AB-8312-7ECE492E9027}"/>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3" name="Zástupný symbol pro zápatí 2">
            <a:extLst>
              <a:ext uri="{FF2B5EF4-FFF2-40B4-BE49-F238E27FC236}">
                <a16:creationId xmlns:a16="http://schemas.microsoft.com/office/drawing/2014/main" id="{F849EE1E-F16B-832F-AC8B-92A11343681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5E15A6A-957F-1738-936C-5F981ED1D0FB}"/>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25301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72884-3423-0B9B-99E8-BA642D3F0B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5536344-4753-5470-A38C-6FD4F93FC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D66BCF1-4A9D-EAAC-EBA5-DD247A08B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C5AD635-A271-5389-886B-C05279460539}"/>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6" name="Zástupný symbol pro zápatí 5">
            <a:extLst>
              <a:ext uri="{FF2B5EF4-FFF2-40B4-BE49-F238E27FC236}">
                <a16:creationId xmlns:a16="http://schemas.microsoft.com/office/drawing/2014/main" id="{235A4E5A-DE19-3160-44EB-ECB1EA4B2DE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A6DF38A-8357-C470-7989-2ACA359012FE}"/>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83181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4EF7C-0F4D-68A1-D6F5-221C0B0496C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21FC1E8-F4EE-0972-3FF1-00BEB3015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ED84F0E-9F5B-F3E4-7345-DC838B2F1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10BD5AA-6157-72EA-B801-9894824A2784}"/>
              </a:ext>
            </a:extLst>
          </p:cNvPr>
          <p:cNvSpPr>
            <a:spLocks noGrp="1"/>
          </p:cNvSpPr>
          <p:nvPr>
            <p:ph type="dt" sz="half" idx="10"/>
          </p:nvPr>
        </p:nvSpPr>
        <p:spPr/>
        <p:txBody>
          <a:bodyPr/>
          <a:lstStyle/>
          <a:p>
            <a:fld id="{4F705230-C16B-4EBB-860E-5F984FE56FB0}"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F0237F5-CC81-12AE-11F6-CFBBFB28D5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02BF86C-96EB-2040-89FA-8828B89AACF2}"/>
              </a:ext>
            </a:extLst>
          </p:cNvPr>
          <p:cNvSpPr>
            <a:spLocks noGrp="1"/>
          </p:cNvSpPr>
          <p:nvPr>
            <p:ph type="sldNum" sz="quarter" idx="12"/>
          </p:nvPr>
        </p:nvSpPr>
        <p:spPr/>
        <p:txBody>
          <a:bodyPr/>
          <a:lstStyle/>
          <a:p>
            <a:fld id="{8936A523-FC80-4E4C-B19B-B5B34926AD6E}" type="slidenum">
              <a:rPr lang="cs-CZ" smtClean="0"/>
              <a:t>‹#›</a:t>
            </a:fld>
            <a:endParaRPr lang="cs-CZ"/>
          </a:p>
        </p:txBody>
      </p:sp>
    </p:spTree>
    <p:extLst>
      <p:ext uri="{BB962C8B-B14F-4D97-AF65-F5344CB8AC3E}">
        <p14:creationId xmlns:p14="http://schemas.microsoft.com/office/powerpoint/2010/main" val="308526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89EDB8D-B192-CD51-BE16-006978743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E944B1D-99DF-46D3-D8D5-53A749148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C3939A6-95C6-A1F5-04D8-CEC1562EB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05230-C16B-4EBB-860E-5F984FE56FB0}"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0215F25-B81E-281F-B39F-57EDCFF94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6CECCD3-F166-1091-C685-2620CD52B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6A523-FC80-4E4C-B19B-B5B34926AD6E}" type="slidenum">
              <a:rPr lang="cs-CZ" smtClean="0"/>
              <a:t>‹#›</a:t>
            </a:fld>
            <a:endParaRPr lang="cs-CZ"/>
          </a:p>
        </p:txBody>
      </p:sp>
    </p:spTree>
    <p:extLst>
      <p:ext uri="{BB962C8B-B14F-4D97-AF65-F5344CB8AC3E}">
        <p14:creationId xmlns:p14="http://schemas.microsoft.com/office/powerpoint/2010/main" val="240600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ázek 4" descr="Obsah obrázku exteriér, strom, obloha, tráva&#10;&#10;Popis byl vytvořen automaticky">
            <a:extLst>
              <a:ext uri="{FF2B5EF4-FFF2-40B4-BE49-F238E27FC236}">
                <a16:creationId xmlns:a16="http://schemas.microsoft.com/office/drawing/2014/main" id="{31FE469A-21E5-FAE9-3D80-1C38579EB48E}"/>
              </a:ext>
            </a:extLst>
          </p:cNvPr>
          <p:cNvPicPr>
            <a:picLocks noChangeAspect="1"/>
          </p:cNvPicPr>
          <p:nvPr/>
        </p:nvPicPr>
        <p:blipFill rotWithShape="1">
          <a:blip r:embed="rId2">
            <a:extLst>
              <a:ext uri="{28A0092B-C50C-407E-A947-70E740481C1C}">
                <a14:useLocalDpi xmlns:a14="http://schemas.microsoft.com/office/drawing/2010/main" val="0"/>
              </a:ext>
            </a:extLst>
          </a:blip>
          <a:srcRect t="16920" b="8094"/>
          <a:stretch/>
        </p:blipFill>
        <p:spPr>
          <a:xfrm>
            <a:off x="20" y="1282"/>
            <a:ext cx="12191980" cy="6856718"/>
          </a:xfrm>
          <a:prstGeom prst="rect">
            <a:avLst/>
          </a:prstGeom>
        </p:spPr>
      </p:pic>
      <p:sp>
        <p:nvSpPr>
          <p:cNvPr id="6" name="TextovéPole 5">
            <a:extLst>
              <a:ext uri="{FF2B5EF4-FFF2-40B4-BE49-F238E27FC236}">
                <a16:creationId xmlns:a16="http://schemas.microsoft.com/office/drawing/2014/main" id="{DBDFB8E4-4803-2518-41A5-2DA09AB081D2}"/>
              </a:ext>
            </a:extLst>
          </p:cNvPr>
          <p:cNvSpPr txBox="1"/>
          <p:nvPr/>
        </p:nvSpPr>
        <p:spPr>
          <a:xfrm>
            <a:off x="1337388" y="4937838"/>
            <a:ext cx="9759821" cy="1415772"/>
          </a:xfrm>
          <a:prstGeom prst="rect">
            <a:avLst/>
          </a:prstGeom>
          <a:solidFill>
            <a:schemeClr val="bg1"/>
          </a:solidFill>
        </p:spPr>
        <p:txBody>
          <a:bodyPr wrap="square" rtlCol="0">
            <a:spAutoFit/>
          </a:bodyPr>
          <a:lstStyle/>
          <a:p>
            <a:r>
              <a:rPr lang="cs-CZ" sz="6600" dirty="0">
                <a:latin typeface="Arial Black" panose="020B0A04020102020204" pitchFamily="34" charset="0"/>
              </a:rPr>
              <a:t>Stáž Irsko – </a:t>
            </a:r>
            <a:r>
              <a:rPr lang="cs-CZ" sz="6600" dirty="0" err="1">
                <a:latin typeface="Arial Black" panose="020B0A04020102020204" pitchFamily="34" charset="0"/>
              </a:rPr>
              <a:t>Mallow</a:t>
            </a:r>
            <a:endParaRPr lang="cs-CZ" sz="6600" dirty="0">
              <a:latin typeface="Arial Black" panose="020B0A04020102020204" pitchFamily="34" charset="0"/>
            </a:endParaRPr>
          </a:p>
          <a:p>
            <a:r>
              <a:rPr lang="cs-CZ" sz="2000" dirty="0">
                <a:latin typeface="Arial Black" panose="020B0A04020102020204" pitchFamily="34" charset="0"/>
              </a:rPr>
              <a:t>Nikol Reková M3.A</a:t>
            </a:r>
          </a:p>
        </p:txBody>
      </p:sp>
      <p:pic>
        <p:nvPicPr>
          <p:cNvPr id="1026" name="Picture 2">
            <a:extLst>
              <a:ext uri="{FF2B5EF4-FFF2-40B4-BE49-F238E27FC236}">
                <a16:creationId xmlns:a16="http://schemas.microsoft.com/office/drawing/2014/main" id="{C1486F6C-DB7A-DD9A-E391-E5D5EA558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268167"/>
            <a:ext cx="2581275" cy="523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C40CA6CD-E8EA-F59C-1C97-4383F45ADC2B}"/>
              </a:ext>
            </a:extLst>
          </p:cNvPr>
          <p:cNvSpPr txBox="1"/>
          <p:nvPr/>
        </p:nvSpPr>
        <p:spPr>
          <a:xfrm>
            <a:off x="4264090" y="5984278"/>
            <a:ext cx="6096000" cy="369332"/>
          </a:xfrm>
          <a:prstGeom prst="rect">
            <a:avLst/>
          </a:prstGeom>
          <a:noFill/>
        </p:spPr>
        <p:txBody>
          <a:bodyPr wrap="square">
            <a:spAutoFit/>
          </a:bodyPr>
          <a:lstStyle/>
          <a:p>
            <a:r>
              <a:rPr lang="cs-CZ" b="0" i="0" u="none" strike="noStrike" dirty="0">
                <a:effectLst/>
                <a:latin typeface="Calibri" panose="020F0502020204030204" pitchFamily="34" charset="0"/>
              </a:rPr>
              <a:t>Číslo projektu: 2021-1-CZ01-KA121-VET-000010087</a:t>
            </a:r>
            <a:r>
              <a:rPr lang="cs-CZ" b="0" i="0" dirty="0">
                <a:solidFill>
                  <a:srgbClr val="000000"/>
                </a:solidFill>
                <a:effectLst/>
                <a:latin typeface="Calibri" panose="020F0502020204030204" pitchFamily="34" charset="0"/>
              </a:rPr>
              <a:t>​</a:t>
            </a:r>
            <a:endParaRPr lang="cs-CZ" dirty="0"/>
          </a:p>
        </p:txBody>
      </p:sp>
    </p:spTree>
    <p:extLst>
      <p:ext uri="{BB962C8B-B14F-4D97-AF65-F5344CB8AC3E}">
        <p14:creationId xmlns:p14="http://schemas.microsoft.com/office/powerpoint/2010/main" val="195226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D46238E-2499-35B3-D220-7C5F8716E46E}"/>
              </a:ext>
            </a:extLst>
          </p:cNvPr>
          <p:cNvSpPr txBox="1"/>
          <p:nvPr/>
        </p:nvSpPr>
        <p:spPr>
          <a:xfrm>
            <a:off x="4011193" y="0"/>
            <a:ext cx="6363478" cy="1200329"/>
          </a:xfrm>
          <a:prstGeom prst="rect">
            <a:avLst/>
          </a:prstGeom>
          <a:noFill/>
        </p:spPr>
        <p:txBody>
          <a:bodyPr wrap="square" rtlCol="0">
            <a:spAutoFit/>
          </a:bodyPr>
          <a:lstStyle/>
          <a:p>
            <a:r>
              <a:rPr lang="cs-CZ" sz="7200" dirty="0" err="1">
                <a:latin typeface="Arial Black" panose="020B0A04020102020204" pitchFamily="34" charset="0"/>
              </a:rPr>
              <a:t>Mallow</a:t>
            </a:r>
            <a:endParaRPr lang="cs-CZ" sz="7200" dirty="0">
              <a:latin typeface="Arial Black" panose="020B0A04020102020204" pitchFamily="34" charset="0"/>
            </a:endParaRPr>
          </a:p>
        </p:txBody>
      </p:sp>
      <p:pic>
        <p:nvPicPr>
          <p:cNvPr id="5" name="Obrázek 4" descr="Obsah obrázku exteriér, obloha, strom&#10;&#10;Popis byl vytvořen automaticky">
            <a:extLst>
              <a:ext uri="{FF2B5EF4-FFF2-40B4-BE49-F238E27FC236}">
                <a16:creationId xmlns:a16="http://schemas.microsoft.com/office/drawing/2014/main" id="{97744880-4D36-A889-FD8F-7EF87E0FD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69" y="200024"/>
            <a:ext cx="3250406" cy="4333875"/>
          </a:xfrm>
          <a:prstGeom prst="rect">
            <a:avLst/>
          </a:prstGeom>
        </p:spPr>
      </p:pic>
      <p:pic>
        <p:nvPicPr>
          <p:cNvPr id="7" name="Obrázek 6" descr="Obsah obrázku obloha, exteriér, vlak, směr&#10;&#10;Popis byl vytvořen automaticky">
            <a:extLst>
              <a:ext uri="{FF2B5EF4-FFF2-40B4-BE49-F238E27FC236}">
                <a16:creationId xmlns:a16="http://schemas.microsoft.com/office/drawing/2014/main" id="{639EEF13-CE8C-1863-27B8-98ED2BD9B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193" y="1057275"/>
            <a:ext cx="3814763" cy="5086350"/>
          </a:xfrm>
          <a:prstGeom prst="rect">
            <a:avLst/>
          </a:prstGeom>
        </p:spPr>
      </p:pic>
      <p:pic>
        <p:nvPicPr>
          <p:cNvPr id="9" name="Obrázek 8" descr="Obsah obrázku obloha, exteriér&#10;&#10;Popis byl vytvořen automaticky">
            <a:extLst>
              <a:ext uri="{FF2B5EF4-FFF2-40B4-BE49-F238E27FC236}">
                <a16:creationId xmlns:a16="http://schemas.microsoft.com/office/drawing/2014/main" id="{44F398BF-C979-FD61-F16B-C6B4FCF61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808" y="200024"/>
            <a:ext cx="3543300" cy="4724400"/>
          </a:xfrm>
          <a:prstGeom prst="rect">
            <a:avLst/>
          </a:prstGeom>
        </p:spPr>
      </p:pic>
    </p:spTree>
    <p:extLst>
      <p:ext uri="{BB962C8B-B14F-4D97-AF65-F5344CB8AC3E}">
        <p14:creationId xmlns:p14="http://schemas.microsoft.com/office/powerpoint/2010/main" val="410917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de se nachází? - Irsko">
            <a:extLst>
              <a:ext uri="{FF2B5EF4-FFF2-40B4-BE49-F238E27FC236}">
                <a16:creationId xmlns:a16="http://schemas.microsoft.com/office/drawing/2014/main" id="{DF8320B5-4075-6E3D-F433-CDE5C5625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52425"/>
            <a:ext cx="4305300" cy="459105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cký objekt 3" descr="Značka se souvislou výplní">
            <a:extLst>
              <a:ext uri="{FF2B5EF4-FFF2-40B4-BE49-F238E27FC236}">
                <a16:creationId xmlns:a16="http://schemas.microsoft.com/office/drawing/2014/main" id="{AEFEC6AB-CEDB-479B-14E2-DB0A9119E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9275" y="3324225"/>
            <a:ext cx="914400" cy="914400"/>
          </a:xfrm>
          <a:prstGeom prst="rect">
            <a:avLst/>
          </a:prstGeom>
        </p:spPr>
      </p:pic>
      <p:sp>
        <p:nvSpPr>
          <p:cNvPr id="5" name="TextovéPole 4">
            <a:extLst>
              <a:ext uri="{FF2B5EF4-FFF2-40B4-BE49-F238E27FC236}">
                <a16:creationId xmlns:a16="http://schemas.microsoft.com/office/drawing/2014/main" id="{261DFB2F-2A16-45FF-47AC-6EAB9D7A1733}"/>
              </a:ext>
            </a:extLst>
          </p:cNvPr>
          <p:cNvSpPr txBox="1"/>
          <p:nvPr/>
        </p:nvSpPr>
        <p:spPr>
          <a:xfrm>
            <a:off x="5131836" y="541176"/>
            <a:ext cx="5561045" cy="2308324"/>
          </a:xfrm>
          <a:prstGeom prst="rect">
            <a:avLst/>
          </a:prstGeom>
          <a:noFill/>
        </p:spPr>
        <p:txBody>
          <a:bodyPr wrap="square" rtlCol="0">
            <a:spAutoFit/>
          </a:bodyPr>
          <a:lstStyle/>
          <a:p>
            <a:pPr algn="l"/>
            <a:r>
              <a:rPr lang="en-US" b="0" i="0" dirty="0">
                <a:solidFill>
                  <a:srgbClr val="202122"/>
                </a:solidFill>
                <a:effectLst/>
                <a:latin typeface="Arial" panose="020B0604020202020204" pitchFamily="34" charset="0"/>
              </a:rPr>
              <a:t>is a town in </a:t>
            </a:r>
            <a:r>
              <a:rPr lang="en-US" dirty="0">
                <a:latin typeface="Arial" panose="020B0604020202020204" pitchFamily="34" charset="0"/>
              </a:rPr>
              <a:t>County Cork</a:t>
            </a:r>
            <a:r>
              <a:rPr lang="en-US" b="0" i="0" dirty="0">
                <a:solidFill>
                  <a:srgbClr val="202122"/>
                </a:solidFill>
                <a:effectLst/>
                <a:latin typeface="Arial" panose="020B0604020202020204" pitchFamily="34" charset="0"/>
              </a:rPr>
              <a:t>, Ireland, approximately thirty-five </a:t>
            </a:r>
            <a:r>
              <a:rPr lang="en-US" b="0" i="0" dirty="0" err="1">
                <a:solidFill>
                  <a:srgbClr val="202122"/>
                </a:solidFill>
                <a:effectLst/>
                <a:latin typeface="Arial" panose="020B0604020202020204" pitchFamily="34" charset="0"/>
              </a:rPr>
              <a:t>kilometres</a:t>
            </a:r>
            <a:r>
              <a:rPr lang="en-US" b="0" i="0" dirty="0">
                <a:solidFill>
                  <a:srgbClr val="202122"/>
                </a:solidFill>
                <a:effectLst/>
                <a:latin typeface="Arial" panose="020B0604020202020204" pitchFamily="34" charset="0"/>
              </a:rPr>
              <a:t> north of </a:t>
            </a:r>
            <a:r>
              <a:rPr lang="en-US" dirty="0">
                <a:latin typeface="Arial" panose="020B0604020202020204" pitchFamily="34" charset="0"/>
              </a:rPr>
              <a:t>Cork</a:t>
            </a:r>
            <a:r>
              <a:rPr lang="en-US" b="0" i="0" dirty="0">
                <a:solidFill>
                  <a:srgbClr val="202122"/>
                </a:solidFill>
                <a:effectLst/>
                <a:latin typeface="Arial" panose="020B0604020202020204" pitchFamily="34" charset="0"/>
              </a:rPr>
              <a:t>. Mallow is in the </a:t>
            </a:r>
            <a:r>
              <a:rPr lang="en-US" dirty="0">
                <a:latin typeface="Arial" panose="020B0604020202020204" pitchFamily="34" charset="0"/>
              </a:rPr>
              <a:t>barony</a:t>
            </a:r>
            <a:r>
              <a:rPr lang="en-US" dirty="0">
                <a:solidFill>
                  <a:srgbClr val="0645AD"/>
                </a:solidFill>
                <a:latin typeface="Arial" panose="020B0604020202020204" pitchFamily="34" charset="0"/>
              </a:rPr>
              <a:t> </a:t>
            </a:r>
            <a:r>
              <a:rPr lang="en-US" dirty="0">
                <a:latin typeface="Arial" panose="020B0604020202020204" pitchFamily="34" charset="0"/>
              </a:rPr>
              <a:t>of</a:t>
            </a:r>
            <a:r>
              <a:rPr lang="en-US" dirty="0">
                <a:solidFill>
                  <a:srgbClr val="0645AD"/>
                </a:solidFill>
                <a:latin typeface="Arial" panose="020B0604020202020204" pitchFamily="34" charset="0"/>
              </a:rPr>
              <a:t> </a:t>
            </a:r>
            <a:r>
              <a:rPr lang="en-US" dirty="0">
                <a:latin typeface="Arial" panose="020B0604020202020204" pitchFamily="34" charset="0"/>
              </a:rPr>
              <a:t>Fermoy</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It is the administrative </a:t>
            </a:r>
            <a:r>
              <a:rPr lang="en-US" b="0" i="0" dirty="0" err="1">
                <a:solidFill>
                  <a:srgbClr val="202122"/>
                </a:solidFill>
                <a:effectLst/>
                <a:latin typeface="Arial" panose="020B0604020202020204" pitchFamily="34" charset="0"/>
              </a:rPr>
              <a:t>centre</a:t>
            </a:r>
            <a:r>
              <a:rPr lang="en-US" b="0" i="0" dirty="0">
                <a:solidFill>
                  <a:srgbClr val="202122"/>
                </a:solidFill>
                <a:effectLst/>
                <a:latin typeface="Arial" panose="020B0604020202020204" pitchFamily="34" charset="0"/>
              </a:rPr>
              <a:t> of north County Cork, and the Northern Divisional Offices of Cork County Council are located in the town. Mallow is part of the </a:t>
            </a:r>
            <a:r>
              <a:rPr lang="en-US" dirty="0">
                <a:latin typeface="Arial" panose="020B0604020202020204" pitchFamily="34" charset="0"/>
              </a:rPr>
              <a:t>Cork</a:t>
            </a:r>
            <a:r>
              <a:rPr lang="en-US" dirty="0">
                <a:solidFill>
                  <a:srgbClr val="0645AD"/>
                </a:solidFill>
                <a:latin typeface="Arial" panose="020B0604020202020204" pitchFamily="34" charset="0"/>
              </a:rPr>
              <a:t> </a:t>
            </a:r>
            <a:r>
              <a:rPr lang="en-US" dirty="0">
                <a:latin typeface="Arial" panose="020B0604020202020204" pitchFamily="34" charset="0"/>
              </a:rPr>
              <a:t>East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Dáil</a:t>
            </a:r>
            <a:r>
              <a:rPr lang="en-US" b="0" i="0" dirty="0">
                <a:solidFill>
                  <a:srgbClr val="202122"/>
                </a:solidFill>
                <a:effectLst/>
                <a:latin typeface="Arial" panose="020B0604020202020204" pitchFamily="34" charset="0"/>
              </a:rPr>
              <a:t> constituency.</a:t>
            </a:r>
          </a:p>
          <a:p>
            <a:endParaRPr lang="cs-CZ" dirty="0"/>
          </a:p>
        </p:txBody>
      </p:sp>
      <p:pic>
        <p:nvPicPr>
          <p:cNvPr id="7" name="Obrázek 6" descr="Obsah obrázku text, zeď, strop, interiér&#10;&#10;Popis byl vytvořen automaticky">
            <a:extLst>
              <a:ext uri="{FF2B5EF4-FFF2-40B4-BE49-F238E27FC236}">
                <a16:creationId xmlns:a16="http://schemas.microsoft.com/office/drawing/2014/main" id="{6D6ED4B4-73F3-E0A3-162D-96EC0C225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99" y="2647950"/>
            <a:ext cx="5375793" cy="4031845"/>
          </a:xfrm>
          <a:prstGeom prst="rect">
            <a:avLst/>
          </a:prstGeom>
        </p:spPr>
      </p:pic>
      <p:sp>
        <p:nvSpPr>
          <p:cNvPr id="8" name="TextovéPole 7">
            <a:extLst>
              <a:ext uri="{FF2B5EF4-FFF2-40B4-BE49-F238E27FC236}">
                <a16:creationId xmlns:a16="http://schemas.microsoft.com/office/drawing/2014/main" id="{0EBE345A-808A-8745-7D97-2EF3C455F90F}"/>
              </a:ext>
            </a:extLst>
          </p:cNvPr>
          <p:cNvSpPr txBox="1"/>
          <p:nvPr/>
        </p:nvSpPr>
        <p:spPr>
          <a:xfrm>
            <a:off x="542925" y="5619750"/>
            <a:ext cx="4391025" cy="830997"/>
          </a:xfrm>
          <a:prstGeom prst="rect">
            <a:avLst/>
          </a:prstGeom>
          <a:noFill/>
        </p:spPr>
        <p:txBody>
          <a:bodyPr wrap="square" rtlCol="0">
            <a:spAutoFit/>
          </a:bodyPr>
          <a:lstStyle/>
          <a:p>
            <a:r>
              <a:rPr lang="cs-CZ" sz="4800" dirty="0"/>
              <a:t>21.5.-10.6.2022</a:t>
            </a:r>
          </a:p>
        </p:txBody>
      </p:sp>
    </p:spTree>
    <p:extLst>
      <p:ext uri="{BB962C8B-B14F-4D97-AF65-F5344CB8AC3E}">
        <p14:creationId xmlns:p14="http://schemas.microsoft.com/office/powerpoint/2010/main" val="312628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Strapline-x100">
            <a:extLst>
              <a:ext uri="{FF2B5EF4-FFF2-40B4-BE49-F238E27FC236}">
                <a16:creationId xmlns:a16="http://schemas.microsoft.com/office/drawing/2014/main" id="{91FB07DC-7913-A097-6A10-BC5C845DD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428625"/>
            <a:ext cx="2828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descr="Obsah obrázku interiér, patro, nábytek, kobereček&#10;&#10;Popis byl vytvořen automaticky">
            <a:extLst>
              <a:ext uri="{FF2B5EF4-FFF2-40B4-BE49-F238E27FC236}">
                <a16:creationId xmlns:a16="http://schemas.microsoft.com/office/drawing/2014/main" id="{72D34C03-2CF2-FEA1-69DB-2093020A6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49" y="161925"/>
            <a:ext cx="4943475" cy="3707606"/>
          </a:xfrm>
          <a:prstGeom prst="rect">
            <a:avLst/>
          </a:prstGeom>
        </p:spPr>
      </p:pic>
      <p:pic>
        <p:nvPicPr>
          <p:cNvPr id="5" name="Obrázek 4" descr="Obsah obrázku patro, osoba, interiér, lidé&#10;&#10;Popis byl vytvořen automaticky">
            <a:extLst>
              <a:ext uri="{FF2B5EF4-FFF2-40B4-BE49-F238E27FC236}">
                <a16:creationId xmlns:a16="http://schemas.microsoft.com/office/drawing/2014/main" id="{9367A3AB-07EA-C2D1-11EE-BEB300DD3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 y="2409825"/>
            <a:ext cx="6935787" cy="4410075"/>
          </a:xfrm>
          <a:prstGeom prst="rect">
            <a:avLst/>
          </a:prstGeom>
        </p:spPr>
      </p:pic>
      <p:sp>
        <p:nvSpPr>
          <p:cNvPr id="6" name="TextovéPole 5">
            <a:extLst>
              <a:ext uri="{FF2B5EF4-FFF2-40B4-BE49-F238E27FC236}">
                <a16:creationId xmlns:a16="http://schemas.microsoft.com/office/drawing/2014/main" id="{348CD7C7-554A-12AF-EC07-254A14664063}"/>
              </a:ext>
            </a:extLst>
          </p:cNvPr>
          <p:cNvSpPr txBox="1"/>
          <p:nvPr/>
        </p:nvSpPr>
        <p:spPr>
          <a:xfrm>
            <a:off x="7453311" y="4219575"/>
            <a:ext cx="4248150" cy="2954655"/>
          </a:xfrm>
          <a:prstGeom prst="rect">
            <a:avLst/>
          </a:prstGeom>
          <a:noFill/>
        </p:spPr>
        <p:txBody>
          <a:bodyPr wrap="square" rtlCol="0">
            <a:spAutoFit/>
          </a:bodyPr>
          <a:lstStyle/>
          <a:p>
            <a:r>
              <a:rPr lang="cs-CZ" sz="2800" dirty="0"/>
              <a:t>-</a:t>
            </a:r>
            <a:r>
              <a:rPr lang="cs-CZ" sz="2800" dirty="0" err="1"/>
              <a:t>Working</a:t>
            </a:r>
            <a:r>
              <a:rPr lang="cs-CZ" sz="2800" dirty="0"/>
              <a:t> </a:t>
            </a:r>
            <a:r>
              <a:rPr lang="cs-CZ" sz="2800" dirty="0" err="1"/>
              <a:t>with</a:t>
            </a:r>
            <a:r>
              <a:rPr lang="cs-CZ" sz="2800" dirty="0"/>
              <a:t> </a:t>
            </a:r>
            <a:r>
              <a:rPr lang="cs-CZ" sz="2800" dirty="0" err="1"/>
              <a:t>clients</a:t>
            </a:r>
            <a:endParaRPr lang="cs-CZ" sz="2800" dirty="0"/>
          </a:p>
          <a:p>
            <a:r>
              <a:rPr lang="cs-CZ" sz="2800" dirty="0"/>
              <a:t>-</a:t>
            </a:r>
            <a:r>
              <a:rPr lang="cs-CZ" sz="2800" dirty="0" err="1"/>
              <a:t>Teaching</a:t>
            </a:r>
            <a:r>
              <a:rPr lang="cs-CZ" sz="2800" dirty="0"/>
              <a:t> </a:t>
            </a:r>
            <a:r>
              <a:rPr lang="cs-CZ" sz="2800" dirty="0" err="1"/>
              <a:t>how</a:t>
            </a:r>
            <a:r>
              <a:rPr lang="cs-CZ" sz="2800" dirty="0"/>
              <a:t> to </a:t>
            </a:r>
            <a:r>
              <a:rPr lang="cs-CZ" sz="2800" dirty="0" err="1"/>
              <a:t>work</a:t>
            </a:r>
            <a:r>
              <a:rPr lang="cs-CZ" sz="2800" dirty="0"/>
              <a:t> out</a:t>
            </a:r>
          </a:p>
          <a:p>
            <a:r>
              <a:rPr lang="cs-CZ" sz="2800" dirty="0"/>
              <a:t>-</a:t>
            </a:r>
            <a:r>
              <a:rPr lang="cs-CZ" sz="2800" dirty="0" err="1"/>
              <a:t>Taking</a:t>
            </a:r>
            <a:r>
              <a:rPr lang="cs-CZ" sz="2800" dirty="0"/>
              <a:t> care </a:t>
            </a:r>
            <a:r>
              <a:rPr lang="cs-CZ" sz="2800" dirty="0" err="1"/>
              <a:t>of</a:t>
            </a:r>
            <a:r>
              <a:rPr lang="cs-CZ" sz="2800" dirty="0"/>
              <a:t> </a:t>
            </a:r>
            <a:r>
              <a:rPr lang="cs-CZ" sz="2800" dirty="0" err="1"/>
              <a:t>their</a:t>
            </a:r>
            <a:r>
              <a:rPr lang="cs-CZ" sz="2800" dirty="0"/>
              <a:t> </a:t>
            </a:r>
            <a:r>
              <a:rPr lang="cs-CZ" sz="2800" dirty="0" err="1"/>
              <a:t>health</a:t>
            </a:r>
            <a:endParaRPr lang="cs-CZ" sz="2800" dirty="0"/>
          </a:p>
          <a:p>
            <a:r>
              <a:rPr lang="cs-CZ" sz="2800" dirty="0"/>
              <a:t>-</a:t>
            </a:r>
            <a:r>
              <a:rPr lang="cs-CZ" sz="2800" dirty="0" err="1"/>
              <a:t>Swimming</a:t>
            </a:r>
            <a:r>
              <a:rPr lang="cs-CZ" sz="2800" dirty="0"/>
              <a:t> </a:t>
            </a:r>
            <a:r>
              <a:rPr lang="cs-CZ" sz="2800" dirty="0" err="1"/>
              <a:t>lessons</a:t>
            </a:r>
            <a:r>
              <a:rPr lang="cs-CZ" sz="2800" dirty="0"/>
              <a:t> </a:t>
            </a:r>
            <a:r>
              <a:rPr lang="cs-CZ" sz="2800" dirty="0" err="1"/>
              <a:t>for</a:t>
            </a:r>
            <a:r>
              <a:rPr lang="cs-CZ" sz="2800" dirty="0"/>
              <a:t> </a:t>
            </a:r>
            <a:r>
              <a:rPr lang="cs-CZ" sz="2800" dirty="0" err="1"/>
              <a:t>kids</a:t>
            </a:r>
            <a:endParaRPr lang="cs-CZ" sz="2800" dirty="0"/>
          </a:p>
          <a:p>
            <a:r>
              <a:rPr lang="cs-CZ" sz="2800" dirty="0"/>
              <a:t>-</a:t>
            </a:r>
            <a:r>
              <a:rPr lang="cs-CZ" sz="2800" dirty="0" err="1"/>
              <a:t>Persolnal</a:t>
            </a:r>
            <a:r>
              <a:rPr lang="cs-CZ" sz="2800" dirty="0"/>
              <a:t> </a:t>
            </a:r>
            <a:r>
              <a:rPr lang="cs-CZ" sz="2800" dirty="0" err="1"/>
              <a:t>trainer</a:t>
            </a:r>
            <a:endParaRPr lang="cs-CZ" sz="2800" dirty="0"/>
          </a:p>
          <a:p>
            <a:r>
              <a:rPr lang="cs-CZ" sz="2800" dirty="0"/>
              <a:t>-</a:t>
            </a:r>
            <a:r>
              <a:rPr lang="cs-CZ" sz="2800" dirty="0" err="1"/>
              <a:t>paper</a:t>
            </a:r>
            <a:r>
              <a:rPr lang="cs-CZ" sz="2800" dirty="0"/>
              <a:t> </a:t>
            </a:r>
            <a:r>
              <a:rPr lang="cs-CZ" sz="2800" dirty="0" err="1"/>
              <a:t>works</a:t>
            </a:r>
            <a:endParaRPr lang="cs-CZ" sz="2800" dirty="0"/>
          </a:p>
          <a:p>
            <a:endParaRPr lang="cs-CZ" dirty="0"/>
          </a:p>
        </p:txBody>
      </p:sp>
    </p:spTree>
    <p:extLst>
      <p:ext uri="{BB962C8B-B14F-4D97-AF65-F5344CB8AC3E}">
        <p14:creationId xmlns:p14="http://schemas.microsoft.com/office/powerpoint/2010/main" val="284489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bloha, exteriér, tráva, voda&#10;&#10;Popis byl vytvořen automaticky">
            <a:extLst>
              <a:ext uri="{FF2B5EF4-FFF2-40B4-BE49-F238E27FC236}">
                <a16:creationId xmlns:a16="http://schemas.microsoft.com/office/drawing/2014/main" id="{DCAA00C6-783C-EF63-6A9E-5F877E874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85725"/>
            <a:ext cx="3543300" cy="4724400"/>
          </a:xfrm>
          <a:prstGeom prst="rect">
            <a:avLst/>
          </a:prstGeom>
        </p:spPr>
      </p:pic>
      <p:pic>
        <p:nvPicPr>
          <p:cNvPr id="7" name="Obrázek 6" descr="Obsah obrázku exteriér, obloha, hora, příroda&#10;&#10;Popis byl vytvořen automaticky">
            <a:extLst>
              <a:ext uri="{FF2B5EF4-FFF2-40B4-BE49-F238E27FC236}">
                <a16:creationId xmlns:a16="http://schemas.microsoft.com/office/drawing/2014/main" id="{9FAB3553-FDC6-10C8-5B40-493803F41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43" y="85726"/>
            <a:ext cx="3450431" cy="4724400"/>
          </a:xfrm>
          <a:prstGeom prst="rect">
            <a:avLst/>
          </a:prstGeom>
        </p:spPr>
      </p:pic>
      <p:pic>
        <p:nvPicPr>
          <p:cNvPr id="9" name="Obrázek 8" descr="Obsah obrázku obloha, exteriér, lidé, den&#10;&#10;Popis byl vytvořen automaticky">
            <a:extLst>
              <a:ext uri="{FF2B5EF4-FFF2-40B4-BE49-F238E27FC236}">
                <a16:creationId xmlns:a16="http://schemas.microsoft.com/office/drawing/2014/main" id="{B3234DA3-F7E1-B597-1DD9-B54B1FA48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042" y="85725"/>
            <a:ext cx="3600450" cy="4800600"/>
          </a:xfrm>
          <a:prstGeom prst="rect">
            <a:avLst/>
          </a:prstGeom>
        </p:spPr>
      </p:pic>
      <p:sp>
        <p:nvSpPr>
          <p:cNvPr id="10" name="TextovéPole 9">
            <a:extLst>
              <a:ext uri="{FF2B5EF4-FFF2-40B4-BE49-F238E27FC236}">
                <a16:creationId xmlns:a16="http://schemas.microsoft.com/office/drawing/2014/main" id="{07A53306-DDE5-CE51-23E7-19D797B7D3BA}"/>
              </a:ext>
            </a:extLst>
          </p:cNvPr>
          <p:cNvSpPr txBox="1"/>
          <p:nvPr/>
        </p:nvSpPr>
        <p:spPr>
          <a:xfrm>
            <a:off x="2181224" y="5095874"/>
            <a:ext cx="8639175" cy="1200329"/>
          </a:xfrm>
          <a:prstGeom prst="rect">
            <a:avLst/>
          </a:prstGeom>
          <a:noFill/>
        </p:spPr>
        <p:txBody>
          <a:bodyPr wrap="square" rtlCol="0">
            <a:spAutoFit/>
          </a:bodyPr>
          <a:lstStyle/>
          <a:p>
            <a:r>
              <a:rPr lang="cs-CZ" sz="7200" dirty="0" err="1">
                <a:latin typeface="Arial Black" panose="020B0A04020102020204" pitchFamily="34" charset="0"/>
              </a:rPr>
              <a:t>Cliffs</a:t>
            </a:r>
            <a:r>
              <a:rPr lang="cs-CZ" sz="7200" dirty="0">
                <a:latin typeface="Arial Black" panose="020B0A04020102020204" pitchFamily="34" charset="0"/>
              </a:rPr>
              <a:t> </a:t>
            </a:r>
            <a:r>
              <a:rPr lang="cs-CZ" sz="7200" dirty="0" err="1">
                <a:latin typeface="Arial Black" panose="020B0A04020102020204" pitchFamily="34" charset="0"/>
              </a:rPr>
              <a:t>of</a:t>
            </a:r>
            <a:r>
              <a:rPr lang="cs-CZ" sz="7200" dirty="0">
                <a:latin typeface="Arial Black" panose="020B0A04020102020204" pitchFamily="34" charset="0"/>
              </a:rPr>
              <a:t> </a:t>
            </a:r>
            <a:r>
              <a:rPr lang="cs-CZ" sz="7200" dirty="0" err="1">
                <a:latin typeface="Arial Black" panose="020B0A04020102020204" pitchFamily="34" charset="0"/>
              </a:rPr>
              <a:t>Moher</a:t>
            </a:r>
            <a:endParaRPr lang="cs-CZ" sz="7200" dirty="0">
              <a:latin typeface="Arial Black" panose="020B0A04020102020204" pitchFamily="34" charset="0"/>
            </a:endParaRPr>
          </a:p>
        </p:txBody>
      </p:sp>
    </p:spTree>
    <p:extLst>
      <p:ext uri="{BB962C8B-B14F-4D97-AF65-F5344CB8AC3E}">
        <p14:creationId xmlns:p14="http://schemas.microsoft.com/office/powerpoint/2010/main" val="123513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obloha, osoba, exteriér, stojící&#10;&#10;Popis byl vytvořen automaticky">
            <a:extLst>
              <a:ext uri="{FF2B5EF4-FFF2-40B4-BE49-F238E27FC236}">
                <a16:creationId xmlns:a16="http://schemas.microsoft.com/office/drawing/2014/main" id="{FF88EA30-F1CE-1F95-0DB2-524D1FC38944}"/>
              </a:ext>
            </a:extLst>
          </p:cNvPr>
          <p:cNvPicPr>
            <a:picLocks noChangeAspect="1"/>
          </p:cNvPicPr>
          <p:nvPr/>
        </p:nvPicPr>
        <p:blipFill rotWithShape="1">
          <a:blip r:embed="rId2">
            <a:extLst>
              <a:ext uri="{28A0092B-C50C-407E-A947-70E740481C1C}">
                <a14:useLocalDpi xmlns:a14="http://schemas.microsoft.com/office/drawing/2010/main" val="0"/>
              </a:ext>
            </a:extLst>
          </a:blip>
          <a:srcRect l="17410" r="15081" b="-1"/>
          <a:stretch/>
        </p:blipFill>
        <p:spPr>
          <a:xfrm>
            <a:off x="-4642" y="10"/>
            <a:ext cx="3006061" cy="3339639"/>
          </a:xfrm>
          <a:prstGeom prst="rect">
            <a:avLst/>
          </a:prstGeom>
        </p:spPr>
      </p:pic>
      <p:pic>
        <p:nvPicPr>
          <p:cNvPr id="8" name="Obrázek 7" descr="Obsah obrázku mapa&#10;&#10;Popis byl vytvořen automaticky">
            <a:extLst>
              <a:ext uri="{FF2B5EF4-FFF2-40B4-BE49-F238E27FC236}">
                <a16:creationId xmlns:a16="http://schemas.microsoft.com/office/drawing/2014/main" id="{519322A5-8CD3-0444-63FE-B0E99930EFA6}"/>
              </a:ext>
            </a:extLst>
          </p:cNvPr>
          <p:cNvPicPr>
            <a:picLocks noChangeAspect="1"/>
          </p:cNvPicPr>
          <p:nvPr/>
        </p:nvPicPr>
        <p:blipFill rotWithShape="1">
          <a:blip r:embed="rId3">
            <a:extLst>
              <a:ext uri="{28A0092B-C50C-407E-A947-70E740481C1C}">
                <a14:useLocalDpi xmlns:a14="http://schemas.microsoft.com/office/drawing/2010/main" val="0"/>
              </a:ext>
            </a:extLst>
          </a:blip>
          <a:srcRect r="-1" b="6211"/>
          <a:stretch/>
        </p:blipFill>
        <p:spPr>
          <a:xfrm>
            <a:off x="3198068" y="10"/>
            <a:ext cx="2991088" cy="3339639"/>
          </a:xfrm>
          <a:prstGeom prst="rect">
            <a:avLst/>
          </a:prstGeom>
        </p:spPr>
      </p:pic>
      <p:pic>
        <p:nvPicPr>
          <p:cNvPr id="4" name="Obrázek 3" descr="Obsah obrázku obloha, exteriér, tráva, letecká doprava&#10;&#10;Popis byl vytvořen automaticky">
            <a:extLst>
              <a:ext uri="{FF2B5EF4-FFF2-40B4-BE49-F238E27FC236}">
                <a16:creationId xmlns:a16="http://schemas.microsoft.com/office/drawing/2014/main" id="{9773AF16-925A-082E-3944-3BAD9313C168}"/>
              </a:ext>
            </a:extLst>
          </p:cNvPr>
          <p:cNvPicPr>
            <a:picLocks noChangeAspect="1"/>
          </p:cNvPicPr>
          <p:nvPr/>
        </p:nvPicPr>
        <p:blipFill rotWithShape="1">
          <a:blip r:embed="rId4">
            <a:extLst>
              <a:ext uri="{28A0092B-C50C-407E-A947-70E740481C1C}">
                <a14:useLocalDpi xmlns:a14="http://schemas.microsoft.com/office/drawing/2010/main" val="0"/>
              </a:ext>
            </a:extLst>
          </a:blip>
          <a:srcRect t="28054" r="1" b="1"/>
          <a:stretch/>
        </p:blipFill>
        <p:spPr>
          <a:xfrm>
            <a:off x="-2" y="3518351"/>
            <a:ext cx="6189158" cy="3339649"/>
          </a:xfrm>
          <a:prstGeom prst="rect">
            <a:avLst/>
          </a:prstGeom>
        </p:spPr>
      </p:pic>
      <p:sp>
        <p:nvSpPr>
          <p:cNvPr id="2" name="TextovéPole 1">
            <a:extLst>
              <a:ext uri="{FF2B5EF4-FFF2-40B4-BE49-F238E27FC236}">
                <a16:creationId xmlns:a16="http://schemas.microsoft.com/office/drawing/2014/main" id="{B5B971C0-B666-AD4C-F0F9-60F1AFEB0A55}"/>
              </a:ext>
            </a:extLst>
          </p:cNvPr>
          <p:cNvSpPr txBox="1"/>
          <p:nvPr/>
        </p:nvSpPr>
        <p:spPr>
          <a:xfrm>
            <a:off x="6600265" y="2413645"/>
            <a:ext cx="4753534" cy="36947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a:effectLst/>
              </a:rPr>
              <a:t>Situated on the Wild Atlantic Way on Irelands west coast the Cliffs of Moher are one of the most outstanding coastal features of Ireland. Rising slowly from Doolin village they ascend to over 700 feet (213 metres) boasting some of the most breathtaking scenery in Ireland. They have become one of Irelands premier tourist attraction and a must see for many people visiting Ireland.</a:t>
            </a:r>
            <a:endParaRPr lang="en-US" sz="2000"/>
          </a:p>
        </p:txBody>
      </p:sp>
    </p:spTree>
    <p:extLst>
      <p:ext uri="{BB962C8B-B14F-4D97-AF65-F5344CB8AC3E}">
        <p14:creationId xmlns:p14="http://schemas.microsoft.com/office/powerpoint/2010/main" val="59773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trom, exteriér, příroda, rokle&#10;&#10;Popis byl vytvořen automaticky">
            <a:extLst>
              <a:ext uri="{FF2B5EF4-FFF2-40B4-BE49-F238E27FC236}">
                <a16:creationId xmlns:a16="http://schemas.microsoft.com/office/drawing/2014/main" id="{FC54EEC3-DEAC-32D6-4F3B-65351E59A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1" y="123824"/>
            <a:ext cx="3436144" cy="4581525"/>
          </a:xfrm>
          <a:prstGeom prst="rect">
            <a:avLst/>
          </a:prstGeom>
        </p:spPr>
      </p:pic>
      <p:pic>
        <p:nvPicPr>
          <p:cNvPr id="5" name="Obrázek 4" descr="Obsah obrázku strom, exteriér, příroda, údolí&#10;&#10;Popis byl vytvořen automaticky">
            <a:extLst>
              <a:ext uri="{FF2B5EF4-FFF2-40B4-BE49-F238E27FC236}">
                <a16:creationId xmlns:a16="http://schemas.microsoft.com/office/drawing/2014/main" id="{0947293A-DC20-3F36-B319-B1A57BDE1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124" y="123824"/>
            <a:ext cx="3533775" cy="4711700"/>
          </a:xfrm>
          <a:prstGeom prst="rect">
            <a:avLst/>
          </a:prstGeom>
        </p:spPr>
      </p:pic>
      <p:sp>
        <p:nvSpPr>
          <p:cNvPr id="6" name="TextovéPole 5">
            <a:extLst>
              <a:ext uri="{FF2B5EF4-FFF2-40B4-BE49-F238E27FC236}">
                <a16:creationId xmlns:a16="http://schemas.microsoft.com/office/drawing/2014/main" id="{C20DCC27-103C-0D2E-E954-6EAF03F2116A}"/>
              </a:ext>
            </a:extLst>
          </p:cNvPr>
          <p:cNvSpPr txBox="1"/>
          <p:nvPr/>
        </p:nvSpPr>
        <p:spPr>
          <a:xfrm>
            <a:off x="4257675" y="390525"/>
            <a:ext cx="3714750" cy="4339650"/>
          </a:xfrm>
          <a:prstGeom prst="rect">
            <a:avLst/>
          </a:prstGeom>
          <a:noFill/>
        </p:spPr>
        <p:txBody>
          <a:bodyPr wrap="square" rtlCol="0">
            <a:spAutoFit/>
          </a:bodyPr>
          <a:lstStyle/>
          <a:p>
            <a:r>
              <a:rPr lang="cs-CZ" sz="4400" dirty="0" err="1">
                <a:latin typeface="Arial Black" panose="020B0A04020102020204" pitchFamily="34" charset="0"/>
              </a:rPr>
              <a:t>National</a:t>
            </a:r>
            <a:r>
              <a:rPr lang="cs-CZ" sz="4400" dirty="0">
                <a:latin typeface="Arial Black" panose="020B0A04020102020204" pitchFamily="34" charset="0"/>
              </a:rPr>
              <a:t> park </a:t>
            </a:r>
            <a:r>
              <a:rPr lang="cs-CZ" sz="4400" dirty="0" err="1">
                <a:latin typeface="Arial Black" panose="020B0A04020102020204" pitchFamily="34" charset="0"/>
              </a:rPr>
              <a:t>Killarney</a:t>
            </a:r>
            <a:endParaRPr lang="cs-CZ" sz="4400" dirty="0">
              <a:latin typeface="Arial Black" panose="020B0A04020102020204" pitchFamily="34" charset="0"/>
            </a:endParaRPr>
          </a:p>
          <a:p>
            <a:r>
              <a:rPr lang="en-US" dirty="0"/>
              <a:t>Killarney National Park protects a vast landscape with lakes and a large, once typical Irish oak forest that became its foundation. It was established as the first ever national park in Ireland and was granted nature reserve status by UNESCO in 1982.</a:t>
            </a:r>
            <a:endParaRPr lang="cs-CZ" dirty="0"/>
          </a:p>
        </p:txBody>
      </p:sp>
    </p:spTree>
    <p:extLst>
      <p:ext uri="{BB962C8B-B14F-4D97-AF65-F5344CB8AC3E}">
        <p14:creationId xmlns:p14="http://schemas.microsoft.com/office/powerpoint/2010/main" val="390917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text, zeď, strop, interiér&#10;&#10;Popis byl vytvořen automaticky">
            <a:extLst>
              <a:ext uri="{FF2B5EF4-FFF2-40B4-BE49-F238E27FC236}">
                <a16:creationId xmlns:a16="http://schemas.microsoft.com/office/drawing/2014/main" id="{4E146027-C0B0-D834-FD87-04156E7EF343}"/>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ovéPole 1">
            <a:extLst>
              <a:ext uri="{FF2B5EF4-FFF2-40B4-BE49-F238E27FC236}">
                <a16:creationId xmlns:a16="http://schemas.microsoft.com/office/drawing/2014/main" id="{0443E657-0DC9-AC34-6486-AD2BC35690CE}"/>
              </a:ext>
            </a:extLst>
          </p:cNvPr>
          <p:cNvSpPr txBox="1"/>
          <p:nvPr/>
        </p:nvSpPr>
        <p:spPr>
          <a:xfrm>
            <a:off x="530087" y="1837853"/>
            <a:ext cx="4369904" cy="3742762"/>
          </a:xfrm>
          <a:prstGeom prst="rect">
            <a:avLst/>
          </a:prstGeom>
        </p:spPr>
        <p:txBody>
          <a:bodyPr vert="horz" lIns="91440" tIns="45720" rIns="91440" bIns="45720" rtlCol="0">
            <a:normAutofit/>
          </a:bodyPr>
          <a:lstStyle/>
          <a:p>
            <a:pPr>
              <a:lnSpc>
                <a:spcPct val="90000"/>
              </a:lnSpc>
              <a:spcAft>
                <a:spcPts val="600"/>
              </a:spcAft>
            </a:pPr>
            <a:r>
              <a:rPr lang="en-US" sz="2800" dirty="0"/>
              <a:t>The internship was a great benefit for me thanks to my extensive work experience, but I also learned independence and improved my speaking in English</a:t>
            </a:r>
          </a:p>
          <a:p>
            <a:pPr>
              <a:lnSpc>
                <a:spcPct val="90000"/>
              </a:lnSpc>
              <a:spcAft>
                <a:spcPts val="600"/>
              </a:spcAft>
            </a:pPr>
            <a:r>
              <a:rPr lang="en-US" sz="2800" dirty="0"/>
              <a:t>Thank you for the opportunity to be the part of the Erasmus +</a:t>
            </a:r>
          </a:p>
        </p:txBody>
      </p:sp>
    </p:spTree>
    <p:extLst>
      <p:ext uri="{BB962C8B-B14F-4D97-AF65-F5344CB8AC3E}">
        <p14:creationId xmlns:p14="http://schemas.microsoft.com/office/powerpoint/2010/main" val="429011821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D86B9E71939B478826EEE7C782BA34" ma:contentTypeVersion="16" ma:contentTypeDescription="Vytvoří nový dokument" ma:contentTypeScope="" ma:versionID="27e883df85c7e9b85d1aa84219ed4ed3">
  <xsd:schema xmlns:xsd="http://www.w3.org/2001/XMLSchema" xmlns:xs="http://www.w3.org/2001/XMLSchema" xmlns:p="http://schemas.microsoft.com/office/2006/metadata/properties" xmlns:ns3="a7d3786b-d67a-4f62-8b10-aec56e7d777d" xmlns:ns4="854ac56e-bd75-4dde-a807-aa06319b56de" targetNamespace="http://schemas.microsoft.com/office/2006/metadata/properties" ma:root="true" ma:fieldsID="be1d11091e4c7354d4fdf4c658ad85f8" ns3:_="" ns4:_="">
    <xsd:import namespace="a7d3786b-d67a-4f62-8b10-aec56e7d777d"/>
    <xsd:import namespace="854ac56e-bd75-4dde-a807-aa06319b56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3786b-d67a-4f62-8b10-aec56e7d7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4ac56e-bd75-4dde-a807-aa06319b56de"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d3786b-d67a-4f62-8b10-aec56e7d777d" xsi:nil="true"/>
  </documentManagement>
</p:properties>
</file>

<file path=customXml/itemProps1.xml><?xml version="1.0" encoding="utf-8"?>
<ds:datastoreItem xmlns:ds="http://schemas.openxmlformats.org/officeDocument/2006/customXml" ds:itemID="{B3BF2050-8E67-4BC4-BAB5-65C62BB75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3786b-d67a-4f62-8b10-aec56e7d777d"/>
    <ds:schemaRef ds:uri="854ac56e-bd75-4dde-a807-aa06319b5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4175B-93ED-477B-ACD5-007506AA1EF1}">
  <ds:schemaRefs>
    <ds:schemaRef ds:uri="http://schemas.microsoft.com/sharepoint/v3/contenttype/forms"/>
  </ds:schemaRefs>
</ds:datastoreItem>
</file>

<file path=customXml/itemProps3.xml><?xml version="1.0" encoding="utf-8"?>
<ds:datastoreItem xmlns:ds="http://schemas.openxmlformats.org/officeDocument/2006/customXml" ds:itemID="{73F9570C-A5DA-42D5-B6A2-DB0DD1204F06}">
  <ds:schemaRefs>
    <ds:schemaRef ds:uri="http://schemas.microsoft.com/office/2006/metadata/properties"/>
    <ds:schemaRef ds:uri="http://www.w3.org/XML/1998/namespace"/>
    <ds:schemaRef ds:uri="854ac56e-bd75-4dde-a807-aa06319b56d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a7d3786b-d67a-4f62-8b10-aec56e7d777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TotalTime>
  <Words>268</Words>
  <Application>Microsoft Office PowerPoint</Application>
  <PresentationFormat>Širokoúhlá obrazovka</PresentationFormat>
  <Paragraphs>19</Paragraphs>
  <Slides>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Arial Black</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Nikol Reková</dc:creator>
  <cp:lastModifiedBy>Šárka Nedělová</cp:lastModifiedBy>
  <cp:revision>2</cp:revision>
  <dcterms:created xsi:type="dcterms:W3CDTF">2022-06-29T09:17:00Z</dcterms:created>
  <dcterms:modified xsi:type="dcterms:W3CDTF">2023-08-24T11:33:32Z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0x01010062D86B9E71939B478826EEE7C782BA34</vt:lpwstr>
  </property>
</Properties>
</file>